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11"/>
  </p:notesMasterIdLst>
  <p:handoutMasterIdLst>
    <p:handoutMasterId r:id="rId12"/>
  </p:handoutMasterIdLst>
  <p:sldIdLst>
    <p:sldId id="825" r:id="rId5"/>
    <p:sldId id="690" r:id="rId6"/>
    <p:sldId id="680" r:id="rId7"/>
    <p:sldId id="778" r:id="rId8"/>
    <p:sldId id="777" r:id="rId9"/>
    <p:sldId id="682" r:id="rId10"/>
  </p:sldIdLst>
  <p:sldSz cx="12188825" cy="6858000"/>
  <p:notesSz cx="7010400" cy="9296400"/>
  <p:custDataLst>
    <p:tags r:id="rId13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18" autoAdjust="0"/>
    <p:restoredTop sz="74734" autoAdjust="0"/>
  </p:normalViewPr>
  <p:slideViewPr>
    <p:cSldViewPr snapToGrid="0">
      <p:cViewPr varScale="1">
        <p:scale>
          <a:sx n="79" d="100"/>
          <a:sy n="79" d="100"/>
        </p:scale>
        <p:origin x="1352" y="192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0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3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2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0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1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2848" y="1310105"/>
            <a:ext cx="651706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vNySOrI2Ny8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peaKnkNX4v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C94-CC1A-424E-86FF-BE8B688A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Detection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FFC92-E6D8-4548-B0AB-4F6A0AAFC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0354" y="1310105"/>
            <a:ext cx="374685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Face Detection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557B7482-2D3B-4643-9474-780A31CE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4" y="1310105"/>
            <a:ext cx="6092825" cy="415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EA360-85E7-A645-A47A-24293C3581D9}"/>
              </a:ext>
            </a:extLst>
          </p:cNvPr>
          <p:cNvSpPr/>
          <p:nvPr/>
        </p:nvSpPr>
        <p:spPr>
          <a:xfrm>
            <a:off x="695914" y="5617345"/>
            <a:ext cx="6092825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* P. Viola and M. Jones. (2001): Robust real-time object detection.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1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C94-CC1A-424E-86FF-BE8B688A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FFC92-E6D8-4548-B0AB-4F6A0AAFC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81826" y="1310105"/>
            <a:ext cx="3427676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More examples from the </a:t>
            </a:r>
            <a:r>
              <a:rPr lang="en-US" sz="2400" b="1" dirty="0"/>
              <a:t>I</a:t>
            </a:r>
            <a:r>
              <a:rPr lang="en-US" sz="2400" dirty="0"/>
              <a:t>mageNet </a:t>
            </a:r>
            <a:r>
              <a:rPr lang="en-US" sz="2400" b="1" dirty="0"/>
              <a:t>L</a:t>
            </a:r>
            <a:r>
              <a:rPr lang="en-US" sz="2400" dirty="0"/>
              <a:t>arge </a:t>
            </a:r>
            <a:r>
              <a:rPr lang="en-US" sz="2400" b="1" dirty="0"/>
              <a:t>S</a:t>
            </a:r>
            <a:r>
              <a:rPr lang="en-US" sz="2400" dirty="0"/>
              <a:t>cale </a:t>
            </a:r>
            <a:r>
              <a:rPr lang="en-US" sz="2400" b="1" dirty="0"/>
              <a:t>V</a:t>
            </a:r>
            <a:r>
              <a:rPr lang="en-US" sz="2400" dirty="0"/>
              <a:t>isual </a:t>
            </a:r>
            <a:r>
              <a:rPr lang="en-US" sz="2400" b="1" dirty="0"/>
              <a:t>R</a:t>
            </a:r>
            <a:r>
              <a:rPr lang="en-US" sz="2400" dirty="0"/>
              <a:t>ecognition </a:t>
            </a:r>
            <a:r>
              <a:rPr lang="en-US" sz="2400" b="1" dirty="0"/>
              <a:t>C</a:t>
            </a:r>
            <a:r>
              <a:rPr lang="en-US" sz="2400" dirty="0"/>
              <a:t>ompetition - ILSVRC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D2AA-225A-1949-8A89-EEEAEFE9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8" y="1291746"/>
            <a:ext cx="7787618" cy="43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CC1E-F1A8-0B41-8863-DDA8CFAE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08" y="322633"/>
            <a:ext cx="10894666" cy="987472"/>
          </a:xfrm>
        </p:spPr>
        <p:txBody>
          <a:bodyPr/>
          <a:lstStyle/>
          <a:p>
            <a:r>
              <a:rPr lang="en-US" dirty="0"/>
              <a:t>Object Detection at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11838-DBFD-DC46-BD7B-656E3188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Amazon </a:t>
            </a:r>
            <a:r>
              <a:rPr lang="en-US" sz="2800" b="1" dirty="0" err="1"/>
              <a:t>Rekognition</a:t>
            </a:r>
            <a:r>
              <a:rPr lang="en-US" sz="2800" b="1" dirty="0"/>
              <a:t> Image</a:t>
            </a:r>
            <a:r>
              <a:rPr lang="en-US" sz="2800" dirty="0"/>
              <a:t>: a deep learning powered image recognition service</a:t>
            </a:r>
          </a:p>
        </p:txBody>
      </p:sp>
      <p:pic>
        <p:nvPicPr>
          <p:cNvPr id="4" name="Picture 3" descr="intro-img-03.png">
            <a:extLst>
              <a:ext uri="{FF2B5EF4-FFF2-40B4-BE49-F238E27FC236}">
                <a16:creationId xmlns:a16="http://schemas.microsoft.com/office/drawing/2014/main" id="{F6026571-BD20-1446-B8E4-6AAF6353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9" r="75346" b="24106"/>
          <a:stretch/>
        </p:blipFill>
        <p:spPr>
          <a:xfrm>
            <a:off x="611613" y="2534028"/>
            <a:ext cx="1732146" cy="1789944"/>
          </a:xfrm>
          <a:prstGeom prst="rect">
            <a:avLst/>
          </a:prstGeom>
        </p:spPr>
      </p:pic>
      <p:pic>
        <p:nvPicPr>
          <p:cNvPr id="5" name="Picture 4" descr="intro-img-03.png">
            <a:extLst>
              <a:ext uri="{FF2B5EF4-FFF2-40B4-BE49-F238E27FC236}">
                <a16:creationId xmlns:a16="http://schemas.microsoft.com/office/drawing/2014/main" id="{B89F7C19-D1D8-8D4B-BB0B-F00CB9D7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8" t="30669" r="2822" b="24106"/>
          <a:stretch/>
        </p:blipFill>
        <p:spPr>
          <a:xfrm>
            <a:off x="6201793" y="2522964"/>
            <a:ext cx="1464211" cy="1789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7E65B-A3A2-5944-BEA8-E047D189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047" y="2639350"/>
            <a:ext cx="1520260" cy="157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9BFEF-3E5D-DA48-89B7-6D60AD191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5" t="3014" r="3280" b="2604"/>
          <a:stretch/>
        </p:blipFill>
        <p:spPr>
          <a:xfrm>
            <a:off x="7958202" y="2597065"/>
            <a:ext cx="1460108" cy="1628227"/>
          </a:xfrm>
          <a:prstGeom prst="rect">
            <a:avLst/>
          </a:prstGeom>
        </p:spPr>
      </p:pic>
      <p:pic>
        <p:nvPicPr>
          <p:cNvPr id="8" name="Picture 7" descr="intro-img-03.png">
            <a:extLst>
              <a:ext uri="{FF2B5EF4-FFF2-40B4-BE49-F238E27FC236}">
                <a16:creationId xmlns:a16="http://schemas.microsoft.com/office/drawing/2014/main" id="{B7873436-5BE0-0949-8E7D-4E4EF7845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3" t="31843" r="51918" b="24107"/>
          <a:stretch/>
        </p:blipFill>
        <p:spPr>
          <a:xfrm>
            <a:off x="2622078" y="2538274"/>
            <a:ext cx="1466483" cy="1785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112AA-56CB-274F-8E49-5F4799F60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46" y="2568485"/>
            <a:ext cx="1587173" cy="17210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6F4DA5-D730-3140-9FC7-E39D54961390}"/>
              </a:ext>
            </a:extLst>
          </p:cNvPr>
          <p:cNvSpPr txBox="1"/>
          <p:nvPr/>
        </p:nvSpPr>
        <p:spPr>
          <a:xfrm>
            <a:off x="858886" y="4465674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Object and Scene 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57F0D-FFE5-D640-AB76-34BFC5B55B29}"/>
              </a:ext>
            </a:extLst>
          </p:cNvPr>
          <p:cNvSpPr txBox="1"/>
          <p:nvPr/>
        </p:nvSpPr>
        <p:spPr>
          <a:xfrm>
            <a:off x="2599130" y="4573394"/>
            <a:ext cx="148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Face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6C608-8D91-5143-90D0-01E98B108A1F}"/>
              </a:ext>
            </a:extLst>
          </p:cNvPr>
          <p:cNvSpPr txBox="1"/>
          <p:nvPr/>
        </p:nvSpPr>
        <p:spPr>
          <a:xfrm>
            <a:off x="4366880" y="4467069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Face Recognition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2C8324-9419-E04D-B065-D70269D33AEC}"/>
              </a:ext>
            </a:extLst>
          </p:cNvPr>
          <p:cNvSpPr txBox="1"/>
          <p:nvPr/>
        </p:nvSpPr>
        <p:spPr>
          <a:xfrm>
            <a:off x="6128916" y="4465674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Face Comparison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4FCFB-3062-6A4F-A8B2-4C31D77B5FE4}"/>
              </a:ext>
            </a:extLst>
          </p:cNvPr>
          <p:cNvSpPr txBox="1"/>
          <p:nvPr/>
        </p:nvSpPr>
        <p:spPr>
          <a:xfrm>
            <a:off x="7958202" y="4465674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Celebrity Recognition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910422-230C-FD44-8DFD-5700D0328DE8}"/>
              </a:ext>
            </a:extLst>
          </p:cNvPr>
          <p:cNvSpPr txBox="1"/>
          <p:nvPr/>
        </p:nvSpPr>
        <p:spPr>
          <a:xfrm>
            <a:off x="9698446" y="4573395"/>
            <a:ext cx="148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Text in Image</a:t>
            </a:r>
          </a:p>
        </p:txBody>
      </p:sp>
    </p:spTree>
    <p:extLst>
      <p:ext uri="{BB962C8B-B14F-4D97-AF65-F5344CB8AC3E}">
        <p14:creationId xmlns:p14="http://schemas.microsoft.com/office/powerpoint/2010/main" val="32049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9612-FFEA-B746-862E-5D07E65A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Object Detection at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475A-9CC2-5749-90B7-F8AF00219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282653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AmazonGo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400" dirty="0"/>
              <a:t>purchase products without being checked out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23B09-45BE-D440-B78A-BEFA38357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4"/>
          <a:stretch/>
        </p:blipFill>
        <p:spPr>
          <a:xfrm>
            <a:off x="3520741" y="1310105"/>
            <a:ext cx="7569922" cy="44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7D05-0BAE-1B43-AB75-ECA1CBD6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at Amazon</a:t>
            </a:r>
          </a:p>
        </p:txBody>
      </p:sp>
      <p:pic>
        <p:nvPicPr>
          <p:cNvPr id="4" name="Picture 2" descr="Image result for amazon scout">
            <a:extLst>
              <a:ext uri="{FF2B5EF4-FFF2-40B4-BE49-F238E27FC236}">
                <a16:creationId xmlns:a16="http://schemas.microsoft.com/office/drawing/2014/main" id="{19D59DC3-A9E1-6545-B0A7-3171E32E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8" y="2944305"/>
            <a:ext cx="3698952" cy="24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4F93BE-54B0-8547-A2BC-40C6748B3F0C}"/>
              </a:ext>
            </a:extLst>
          </p:cNvPr>
          <p:cNvSpPr/>
          <p:nvPr/>
        </p:nvSpPr>
        <p:spPr>
          <a:xfrm>
            <a:off x="883578" y="1338162"/>
            <a:ext cx="3852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Amazon Scout: </a:t>
            </a:r>
            <a:r>
              <a:rPr lang="en-US" sz="2400" dirty="0"/>
              <a:t>Autonomous Amazon ground delivery service.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C1A98-7B7D-0E4B-81E5-6753D3B1D7EB}"/>
              </a:ext>
            </a:extLst>
          </p:cNvPr>
          <p:cNvSpPr/>
          <p:nvPr/>
        </p:nvSpPr>
        <p:spPr>
          <a:xfrm>
            <a:off x="960118" y="5461083"/>
            <a:ext cx="4937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https://www.youtube.com/watch?v=peaKnkNX4vc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E26F3-611B-C349-9643-1529B55F0865}"/>
              </a:ext>
            </a:extLst>
          </p:cNvPr>
          <p:cNvSpPr/>
          <p:nvPr/>
        </p:nvSpPr>
        <p:spPr>
          <a:xfrm>
            <a:off x="6094412" y="1430365"/>
            <a:ext cx="3852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Amazon Prime Air: </a:t>
            </a:r>
            <a:r>
              <a:rPr lang="en-US" sz="2400" dirty="0"/>
              <a:t>Autonomous Amazon air delivery service. </a:t>
            </a:r>
          </a:p>
        </p:txBody>
      </p:sp>
      <p:pic>
        <p:nvPicPr>
          <p:cNvPr id="8" name="Picture 4" descr="Image result for prime air delivery">
            <a:extLst>
              <a:ext uri="{FF2B5EF4-FFF2-40B4-BE49-F238E27FC236}">
                <a16:creationId xmlns:a16="http://schemas.microsoft.com/office/drawing/2014/main" id="{38226F01-8A3C-7443-B6F5-63720BCD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47" y="2944305"/>
            <a:ext cx="4335700" cy="24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58BB50-E41F-0B4B-85AE-0ECC0E85E266}"/>
              </a:ext>
            </a:extLst>
          </p:cNvPr>
          <p:cNvSpPr/>
          <p:nvPr/>
        </p:nvSpPr>
        <p:spPr>
          <a:xfrm>
            <a:off x="6143247" y="5452570"/>
            <a:ext cx="4902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https://www.youtube.com/watch?v=vNySOrI2Ny8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077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33816</TotalTime>
  <Words>136</Words>
  <Application>Microsoft Macintosh PowerPoint</Application>
  <PresentationFormat>Custom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Times New Roman</vt:lpstr>
      <vt:lpstr>Wingdings</vt:lpstr>
      <vt:lpstr>inSTALLments Master Theme</vt:lpstr>
      <vt:lpstr>Object Detection</vt:lpstr>
      <vt:lpstr>Object Detection Examples</vt:lpstr>
      <vt:lpstr>Object Detection Examples</vt:lpstr>
      <vt:lpstr>Object Detection at Amazon</vt:lpstr>
      <vt:lpstr>Object Detection at Amazon</vt:lpstr>
      <vt:lpstr>Object Detection at Amazon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877</cp:revision>
  <cp:lastPrinted>2020-03-05T18:47:14Z</cp:lastPrinted>
  <dcterms:created xsi:type="dcterms:W3CDTF">2019-12-18T06:10:11Z</dcterms:created>
  <dcterms:modified xsi:type="dcterms:W3CDTF">2020-07-08T22:08:24Z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